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0" r:id="rId3"/>
    <p:sldId id="261" r:id="rId4"/>
    <p:sldId id="264" r:id="rId5"/>
    <p:sldId id="263" r:id="rId6"/>
    <p:sldId id="265" r:id="rId7"/>
    <p:sldId id="266" r:id="rId8"/>
    <p:sldId id="267" r:id="rId9"/>
    <p:sldId id="256" r:id="rId10"/>
    <p:sldId id="257" r:id="rId11"/>
    <p:sldId id="258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30" autoAdjust="0"/>
    <p:restoredTop sz="94660"/>
  </p:normalViewPr>
  <p:slideViewPr>
    <p:cSldViewPr snapToGrid="0">
      <p:cViewPr varScale="1">
        <p:scale>
          <a:sx n="87" d="100"/>
          <a:sy n="87" d="100"/>
        </p:scale>
        <p:origin x="45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5244D-90A3-4BF6-B55F-E8DDAD7A15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AFF871-E834-4ECF-BAD7-38C6EC5FF0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BCCF1-FE0B-426B-8A85-761CEE55F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8D6BE-0ACE-45F0-BC3F-319B070DF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B7841-E4DE-4FD0-9F1A-D2F179653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937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0E73-7E08-49C1-B4B9-1E413AA2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C484-D5EA-4314-BDAC-80D0B6F86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BE64A-81C6-4AE8-A543-3085CFE81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3BCA9-7B54-416D-AC99-08B8339C1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143C2-E9E1-4478-8708-DDACFDBD4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80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B43A80-565C-4778-BFC4-02483B09A7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A0A70B-7F38-484E-B1CF-86F3A9C26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CEF2D-4826-455C-BB2E-0B627BDAE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225A8-057F-4319-90CE-59D30AB85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86445-0033-4257-85E7-C3A6279A3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704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CEE22-52CE-4CA4-A199-32F649B44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8410A-2125-41DA-B933-384A68249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D46D9-16A0-42DC-A3E1-05EE45815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69211-639A-475E-9CAC-810E66F1F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B380D-0C71-4CC8-B89E-F461D5C56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1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EDE30-0B39-4FA8-89F4-A6CFE900D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799F3-0A50-4596-B8BD-906562033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E68F4-9E91-47A8-BD24-127C06E48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C57D0-6FB4-462C-884C-E1BFA9CE9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54CE8-0509-4ACE-A7C0-E5DCF6148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9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05D19-F26B-4645-AB80-482A1235F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108A2-A0F5-4E95-820C-AFE381433F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C9E99-F464-4072-8231-F909749EE6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472B7F-8AC7-4844-BBB0-030D63669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99E5B9-4D1B-4A8C-8124-44CF7E089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9A1C4-2DA5-4B24-9F13-65D9DF74F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272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67BE6-1D69-40DC-8A47-4AE54B64B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C66B6-E4AA-40A0-999A-13E780311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E896C-B34B-4D0C-9767-5A7C36205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A8665C-4076-4A04-9BA4-F4628DEFD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833845-9F6E-47EF-AB46-B4097A9234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A0DFBE-30A0-43D6-A229-CE2B7BA08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ABA2B9-171A-4DE3-8AAA-B8328935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C6089A-CA7A-40BE-8B14-972E04A4D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252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4515E-1139-4710-A632-D284FA7D0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544916-E40B-4044-BB88-804B629A8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ECD931-5ACB-4EE7-9F90-446BAF31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E00D9D-4192-4C61-A31C-3716177E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3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887E46-0C55-4F5D-89EF-70E454799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37150-EE26-427C-B083-9CD1E34A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982A0-9768-492E-8FCF-9A3280412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4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1C7BC-557B-4B79-9C26-C4C3577C6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3F1FF-6FED-4FFD-A243-E1A5B84F8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6D55E2-05DF-4C06-94CC-D7192524B0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F4B3CB-0168-44F1-9083-978F4C2A4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41DD4-4452-4B89-8F7B-BD7021E40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0F6625-0513-4EEC-B77F-A6ABEE48A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140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0C47A-CDCA-4A39-9EA9-E888EA3C3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BCE54B-9006-4529-B9B3-A617CD537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EEF24-7845-4E8A-9C8A-C67F4D841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D7DCE6-6337-497D-B2F3-6A8FEAABC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75DF95-6FE7-424B-817E-4AA6460C4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41C86F-BF9C-4585-81FB-0114589B3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22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BDED80-BCC7-480E-BA37-B2ED1BCF2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403447-14FC-428B-88D0-C58A2ABB9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97906-5202-4BE5-9B48-F1AE885569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10F18-53A9-4570-8352-90DB7229CBC5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A82F3-C643-49C9-BD54-7731452C39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1D4D9-462D-44A6-A32E-F66451DD1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01AC2-F412-415B-8317-C23128EAD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7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utomatic_translation" TargetMode="External"/><Relationship Id="rId2" Type="http://schemas.openxmlformats.org/officeDocument/2006/relationships/hyperlink" Target="https://en.wikipedia.org/wiki/Georgetown-IBM_experimen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en.wikipedia.org/wiki/Blocks_world" TargetMode="External"/><Relationship Id="rId7" Type="http://schemas.openxmlformats.org/officeDocument/2006/relationships/image" Target="../media/image5.png"/><Relationship Id="rId2" Type="http://schemas.openxmlformats.org/officeDocument/2006/relationships/hyperlink" Target="https://en.wikipedia.org/wiki/SHRDL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Joseph_Weizenbaum" TargetMode="External"/><Relationship Id="rId5" Type="http://schemas.openxmlformats.org/officeDocument/2006/relationships/hyperlink" Target="https://en.wikipedia.org/wiki/Rogerian_psychotherapy" TargetMode="External"/><Relationship Id="rId4" Type="http://schemas.openxmlformats.org/officeDocument/2006/relationships/hyperlink" Target="https://en.wikipedia.org/wiki/ELIZ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BM_alignment_models" TargetMode="External"/><Relationship Id="rId2" Type="http://schemas.openxmlformats.org/officeDocument/2006/relationships/hyperlink" Target="https://en.wikipedia.org/wiki/Machine_transla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Hidden_Markov_model" TargetMode="External"/><Relationship Id="rId5" Type="http://schemas.openxmlformats.org/officeDocument/2006/relationships/hyperlink" Target="https://en.wikipedia.org/wiki/IBM" TargetMode="Externa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E8B384-3537-4093-A9B4-E9BEF405A574}"/>
              </a:ext>
            </a:extLst>
          </p:cNvPr>
          <p:cNvSpPr txBox="1"/>
          <p:nvPr/>
        </p:nvSpPr>
        <p:spPr>
          <a:xfrm>
            <a:off x="951470" y="1129061"/>
            <a:ext cx="97618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Natural language processing (NLP</a:t>
            </a:r>
            <a:r>
              <a:rPr lang="en-US" sz="4400" dirty="0"/>
              <a:t>) ???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D763B9-2B15-4AF0-98CE-DEF05B2D1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783" y="2125258"/>
            <a:ext cx="1943371" cy="16766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537161-B486-41DB-92A6-40E7A8F9512B}"/>
              </a:ext>
            </a:extLst>
          </p:cNvPr>
          <p:cNvSpPr txBox="1"/>
          <p:nvPr/>
        </p:nvSpPr>
        <p:spPr>
          <a:xfrm>
            <a:off x="8143103" y="3155026"/>
            <a:ext cx="32251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Applications</a:t>
            </a:r>
            <a:endParaRPr lang="en-US" sz="4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36E534-56B5-40AB-BF8F-43D7C3E5E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8095" y="3924467"/>
            <a:ext cx="1705213" cy="156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126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ECF397-CB10-491E-9089-E40BD636C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86" y="189532"/>
            <a:ext cx="5830114" cy="9431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0E6D43-7B44-46DF-88A2-F37627546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33" y="4312623"/>
            <a:ext cx="7783094" cy="23558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08B1F50-BE69-43AA-AC8D-E9B6D4587B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55" y="1102078"/>
            <a:ext cx="7146051" cy="32105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FD6E2FA-1919-4462-9929-AD0D75974A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0725" y="285277"/>
            <a:ext cx="1850105" cy="33151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C4D83F0-916A-4EE5-AE5D-657C0C46F9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15642" y="285277"/>
            <a:ext cx="1898348" cy="331516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664FF63-B783-47DB-8278-4A605C0AD5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15642" y="3680140"/>
            <a:ext cx="1729202" cy="298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16FE7-F43B-4036-854C-31D5E0E35206}"/>
              </a:ext>
            </a:extLst>
          </p:cNvPr>
          <p:cNvSpPr txBox="1"/>
          <p:nvPr/>
        </p:nvSpPr>
        <p:spPr>
          <a:xfrm>
            <a:off x="281117" y="402280"/>
            <a:ext cx="4266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01418"/>
                </a:solidFill>
                <a:effectLst/>
                <a:latin typeface="Arial" panose="020B0604020202020204" pitchFamily="34" charset="0"/>
              </a:rPr>
              <a:t>Applications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E4AA84-3ECB-4F80-AC21-1AB76B5E9FFF}"/>
              </a:ext>
            </a:extLst>
          </p:cNvPr>
          <p:cNvSpPr txBox="1"/>
          <p:nvPr/>
        </p:nvSpPr>
        <p:spPr>
          <a:xfrm>
            <a:off x="281117" y="1145222"/>
            <a:ext cx="5637843" cy="4204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Machine Translation</a:t>
            </a:r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: Automatically translating text from one language to another.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Sentiment Analysis</a:t>
            </a:r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: Determining the sentiment expressed in a piece of text.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Text Summarization</a:t>
            </a:r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: Generating concise summaries of longer documents.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Question Answering</a:t>
            </a:r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: Providing accurate answers to user queries based on a given context.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Chatbots and Virtual Assistants</a:t>
            </a:r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: Enabling more natural and context-aware interactions with users.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86008B-5586-407F-B026-635C47CC0FE6}"/>
              </a:ext>
            </a:extLst>
          </p:cNvPr>
          <p:cNvSpPr txBox="1"/>
          <p:nvPr/>
        </p:nvSpPr>
        <p:spPr>
          <a:xfrm>
            <a:off x="6290154" y="353000"/>
            <a:ext cx="4266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01418"/>
                </a:solidFill>
                <a:effectLst/>
                <a:latin typeface="Arial" panose="020B0604020202020204" pitchFamily="34" charset="0"/>
              </a:rPr>
              <a:t>Applications material science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3B2834-2D4B-456F-A713-799CC4B27FAC}"/>
              </a:ext>
            </a:extLst>
          </p:cNvPr>
          <p:cNvSpPr txBox="1"/>
          <p:nvPr/>
        </p:nvSpPr>
        <p:spPr>
          <a:xfrm>
            <a:off x="6273042" y="1197313"/>
            <a:ext cx="5230191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Literature Mining and Knowledge Extraction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Material Property Prediction</a:t>
            </a:r>
            <a:endParaRPr lang="en-US" b="1" dirty="0">
              <a:solidFill>
                <a:srgbClr val="404040"/>
              </a:solidFill>
              <a:latin typeface="Inter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Patent Analysis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Text-Based Material Discovery</a:t>
            </a:r>
            <a:endParaRPr lang="en-US" b="1" dirty="0">
              <a:solidFill>
                <a:srgbClr val="404040"/>
              </a:solidFill>
              <a:latin typeface="Inter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404040"/>
                </a:solidFill>
                <a:effectLst/>
                <a:latin typeface="Inter"/>
              </a:rPr>
              <a:t>Interactive Textbooks</a:t>
            </a:r>
            <a:endParaRPr lang="en-US" b="0" i="0" dirty="0">
              <a:solidFill>
                <a:srgbClr val="404040"/>
              </a:solidFill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901137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306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63C247-3758-4A59-A524-3E288BFE4943}"/>
              </a:ext>
            </a:extLst>
          </p:cNvPr>
          <p:cNvSpPr txBox="1"/>
          <p:nvPr/>
        </p:nvSpPr>
        <p:spPr>
          <a:xfrm>
            <a:off x="194619" y="291070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1950s</a:t>
            </a:r>
            <a:r>
              <a:rPr 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: The </a:t>
            </a:r>
            <a:r>
              <a:rPr lang="en-US" b="0" i="0" u="none" strike="noStrike">
                <a:effectLst/>
                <a:latin typeface="Arial" panose="020B0604020202020204" pitchFamily="34" charset="0"/>
                <a:hlinkClick r:id="rId2" tooltip="Georgetown-IBM experiment"/>
              </a:rPr>
              <a:t>Georgetown experiment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3BA7D5-E42B-4B62-B076-14A9A69856F7}"/>
              </a:ext>
            </a:extLst>
          </p:cNvPr>
          <p:cNvSpPr txBox="1"/>
          <p:nvPr/>
        </p:nvSpPr>
        <p:spPr>
          <a:xfrm>
            <a:off x="194619" y="664525"/>
            <a:ext cx="89370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fully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3" tooltip="Automatic translation"/>
              </a:rPr>
              <a:t>automatic translation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 more than sixty Russian sentences into English. 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E144B22-7BB1-43FB-AE40-A6AFA7D4F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180" y="1309816"/>
            <a:ext cx="4102644" cy="5388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D5BF5F8-09E5-4697-8B26-2C4BFA0B2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76" y="1779373"/>
            <a:ext cx="7216617" cy="3858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876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09D753-77C5-4A71-8228-FA03AAECA3F4}"/>
              </a:ext>
            </a:extLst>
          </p:cNvPr>
          <p:cNvSpPr txBox="1"/>
          <p:nvPr/>
        </p:nvSpPr>
        <p:spPr>
          <a:xfrm>
            <a:off x="132836" y="155145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1960s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: 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26AB1-C7DE-4180-BFAB-AE49B7374DC5}"/>
              </a:ext>
            </a:extLst>
          </p:cNvPr>
          <p:cNvSpPr txBox="1"/>
          <p:nvPr/>
        </p:nvSpPr>
        <p:spPr>
          <a:xfrm>
            <a:off x="441754" y="795122"/>
            <a:ext cx="51187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2" tooltip="SHRDLU"/>
              </a:rPr>
              <a:t>SHRDLU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 natural language system working in restricted "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3" tooltip="Blocks world"/>
              </a:rPr>
              <a:t>blocks worlds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"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C5A64D-574C-4D26-BFED-ABB15476C60B}"/>
              </a:ext>
            </a:extLst>
          </p:cNvPr>
          <p:cNvSpPr txBox="1"/>
          <p:nvPr/>
        </p:nvSpPr>
        <p:spPr>
          <a:xfrm>
            <a:off x="6230894" y="656622"/>
            <a:ext cx="5667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4" tooltip="ELIZA"/>
              </a:rPr>
              <a:t>ELIZA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 simulation of a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5" tooltip="Rogerian psychotherapy"/>
              </a:rPr>
              <a:t>Rogerian psychotherapist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written by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6" tooltip="Joseph Weizenbaum"/>
              </a:rPr>
              <a:t>Joseph </a:t>
            </a:r>
            <a:r>
              <a:rPr lang="en-US" b="0" i="0" u="none" strike="noStrike" dirty="0" err="1">
                <a:effectLst/>
                <a:latin typeface="Arial" panose="020B0604020202020204" pitchFamily="34" charset="0"/>
                <a:hlinkClick r:id="rId6" tooltip="Joseph Weizenbaum"/>
              </a:rPr>
              <a:t>Weizenbaum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between 1964 and 1966.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171AAB1-67C2-4AAE-8D06-DBB9F98E61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494608"/>
            <a:ext cx="5716047" cy="370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707E6E-EB72-432E-B1DE-FA237122EC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564" y="1712098"/>
            <a:ext cx="5487166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71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3EDD48-C594-43C9-B7AB-C1D6BB4512F0}"/>
              </a:ext>
            </a:extLst>
          </p:cNvPr>
          <p:cNvSpPr txBox="1"/>
          <p:nvPr/>
        </p:nvSpPr>
        <p:spPr>
          <a:xfrm>
            <a:off x="305830" y="332771"/>
            <a:ext cx="118861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1990s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: Many of the notable early successes in statistical methods in NLP occurred in the field of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2" tooltip="Machine translation"/>
              </a:rPr>
              <a:t>machine translation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due especially to work at IBM Research, such as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3" tooltip="IBM alignment models"/>
              </a:rPr>
              <a:t>IBM alignment models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 </a:t>
            </a:r>
            <a:endParaRPr lang="en-US" dirty="0"/>
          </a:p>
        </p:txBody>
      </p:sp>
      <p:pic>
        <p:nvPicPr>
          <p:cNvPr id="3074" name="Picture 2" descr="IBM alignment models - Wikipedia">
            <a:extLst>
              <a:ext uri="{FF2B5EF4-FFF2-40B4-BE49-F238E27FC236}">
                <a16:creationId xmlns:a16="http://schemas.microsoft.com/office/drawing/2014/main" id="{1B8EDE28-1104-4FD5-A80E-99BB0E063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27" y="1604430"/>
            <a:ext cx="4992130" cy="364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259EA2-CE2C-410E-9EC2-10525E0B47B6}"/>
              </a:ext>
            </a:extLst>
          </p:cNvPr>
          <p:cNvSpPr txBox="1"/>
          <p:nvPr/>
        </p:nvSpPr>
        <p:spPr>
          <a:xfrm>
            <a:off x="5696465" y="1604430"/>
            <a:ext cx="6201031" cy="3607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original work on statistical machine translation at </a:t>
            </a:r>
            <a:r>
              <a:rPr lang="en-US" sz="1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  <a:hlinkClick r:id="rId5" tooltip="IBM"/>
              </a:rPr>
              <a:t>IBM</a:t>
            </a: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proposed five models, and a model 6 was proposed later. The sequence of the six models can be summarized as:</a:t>
            </a:r>
          </a:p>
          <a:p>
            <a:pPr algn="l">
              <a:lnSpc>
                <a:spcPct val="150000"/>
              </a:lnSpc>
            </a:pPr>
            <a:endParaRPr lang="en-US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Model 1: lexical translation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Model 2: additional absolute alignment model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Model 3: extra fertility model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Model 4: added relative alignment model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Model 5: fixed deficiency problem.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Model 6: Model 4 combined with a </a:t>
            </a:r>
            <a:r>
              <a:rPr lang="en-US" sz="14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  <a:hlinkClick r:id="rId6" tooltip="Hidden Markov model"/>
              </a:rPr>
              <a:t>HMM</a:t>
            </a:r>
            <a:r>
              <a:rPr lang="en-US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alignment model in a log linear way</a:t>
            </a:r>
          </a:p>
        </p:txBody>
      </p:sp>
    </p:spTree>
    <p:extLst>
      <p:ext uri="{BB962C8B-B14F-4D97-AF65-F5344CB8AC3E}">
        <p14:creationId xmlns:p14="http://schemas.microsoft.com/office/powerpoint/2010/main" val="2041650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A343815-4700-493C-B6B7-3809B2CF12B6}"/>
              </a:ext>
            </a:extLst>
          </p:cNvPr>
          <p:cNvSpPr txBox="1"/>
          <p:nvPr/>
        </p:nvSpPr>
        <p:spPr>
          <a:xfrm>
            <a:off x="318187" y="845608"/>
            <a:ext cx="4266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01418"/>
                </a:solidFill>
                <a:effectLst/>
                <a:latin typeface="Arial" panose="020B0604020202020204" pitchFamily="34" charset="0"/>
              </a:rPr>
              <a:t>Symbolic NLP (1950s – early 1990s)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B1CADC-38D4-42E8-870C-B0A7AA59A4B8}"/>
              </a:ext>
            </a:extLst>
          </p:cNvPr>
          <p:cNvSpPr txBox="1"/>
          <p:nvPr/>
        </p:nvSpPr>
        <p:spPr>
          <a:xfrm>
            <a:off x="318187" y="1591136"/>
            <a:ext cx="45627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0" i="0">
                <a:solidFill>
                  <a:srgbClr val="404040"/>
                </a:solidFill>
                <a:effectLst/>
                <a:latin typeface="Inter"/>
              </a:defRPr>
            </a:lvl1pPr>
          </a:lstStyle>
          <a:p>
            <a:r>
              <a:rPr lang="en-US" dirty="0"/>
              <a:t>Given a collection of rules (e.g., a Chinese phrasebook, with questions and matching answers), the computer emulates natural language understanding (or other NLP tasks) by applying those rules to the data it confronts.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E66C13-35DB-481F-B7C2-7504BDA0F713}"/>
              </a:ext>
            </a:extLst>
          </p:cNvPr>
          <p:cNvSpPr txBox="1"/>
          <p:nvPr/>
        </p:nvSpPr>
        <p:spPr>
          <a:xfrm>
            <a:off x="4892247" y="859480"/>
            <a:ext cx="4068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01418"/>
                </a:solidFill>
                <a:effectLst/>
                <a:latin typeface="Arial" panose="020B0604020202020204" pitchFamily="34" charset="0"/>
              </a:rPr>
              <a:t>Statistical NLP (1990s–2010s)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064202-4F7A-44AB-8476-F9AFBB82C471}"/>
              </a:ext>
            </a:extLst>
          </p:cNvPr>
          <p:cNvSpPr txBox="1"/>
          <p:nvPr/>
        </p:nvSpPr>
        <p:spPr>
          <a:xfrm>
            <a:off x="9357154" y="859480"/>
            <a:ext cx="2956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01418"/>
                </a:solidFill>
                <a:effectLst/>
                <a:latin typeface="Arial" panose="020B0604020202020204" pitchFamily="34" charset="0"/>
              </a:rPr>
              <a:t>Neural NLP (present)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3A2BB0-3DDC-454B-B778-9E1706C6BF34}"/>
              </a:ext>
            </a:extLst>
          </p:cNvPr>
          <p:cNvSpPr txBox="1"/>
          <p:nvPr/>
        </p:nvSpPr>
        <p:spPr>
          <a:xfrm>
            <a:off x="9069859" y="1715494"/>
            <a:ext cx="31221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application of neural network models to understand, interpret, and generate human language. 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7E4721-31EE-42F8-9B7F-8831DDE6E387}"/>
              </a:ext>
            </a:extLst>
          </p:cNvPr>
          <p:cNvSpPr txBox="1"/>
          <p:nvPr/>
        </p:nvSpPr>
        <p:spPr>
          <a:xfrm>
            <a:off x="4892247" y="1824339"/>
            <a:ext cx="36205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  <a:latin typeface="Inter"/>
              </a:rPr>
              <a:t>use of statistical methods and probabilistic models to analyze, understand, and generate human language. 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203B6B2-6CDC-4B13-9E89-E4F917B14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4357" y="3721658"/>
            <a:ext cx="4068462" cy="2596216"/>
          </a:xfrm>
          <a:prstGeom prst="rect">
            <a:avLst/>
          </a:prstGeom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5C4A2C2B-D7A8-4C42-897E-D80C74A4DF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821"/>
          <a:stretch/>
        </p:blipFill>
        <p:spPr bwMode="auto">
          <a:xfrm>
            <a:off x="117704" y="3721658"/>
            <a:ext cx="4102644" cy="259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A43F6E-7AC6-40AF-9E84-4AA39628EB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1533" y="3942178"/>
            <a:ext cx="3065094" cy="161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32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ED6BDE-9626-4B13-9FB8-27129FA134C0}"/>
              </a:ext>
            </a:extLst>
          </p:cNvPr>
          <p:cNvSpPr txBox="1"/>
          <p:nvPr/>
        </p:nvSpPr>
        <p:spPr>
          <a:xfrm>
            <a:off x="951470" y="1129061"/>
            <a:ext cx="97618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Natural language processing (NLP</a:t>
            </a:r>
            <a:r>
              <a:rPr lang="en-US" sz="4400" dirty="0"/>
              <a:t>) ???</a:t>
            </a:r>
          </a:p>
        </p:txBody>
      </p:sp>
    </p:spTree>
    <p:extLst>
      <p:ext uri="{BB962C8B-B14F-4D97-AF65-F5344CB8AC3E}">
        <p14:creationId xmlns:p14="http://schemas.microsoft.com/office/powerpoint/2010/main" val="1985168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ED6BDE-9626-4B13-9FB8-27129FA134C0}"/>
              </a:ext>
            </a:extLst>
          </p:cNvPr>
          <p:cNvSpPr txBox="1"/>
          <p:nvPr/>
        </p:nvSpPr>
        <p:spPr>
          <a:xfrm>
            <a:off x="951470" y="1129061"/>
            <a:ext cx="97618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Natural language processing (NLP</a:t>
            </a:r>
            <a:r>
              <a:rPr lang="en-US" sz="4400" dirty="0"/>
              <a:t>) ???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F2889D-7D28-4878-8E7E-B99C516037F8}"/>
              </a:ext>
            </a:extLst>
          </p:cNvPr>
          <p:cNvSpPr txBox="1"/>
          <p:nvPr/>
        </p:nvSpPr>
        <p:spPr>
          <a:xfrm>
            <a:off x="778475" y="2740449"/>
            <a:ext cx="109357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Natural language processing (NLP</a:t>
            </a:r>
            <a:r>
              <a:rPr lang="en-US" dirty="0"/>
              <a:t>) - to process data encoded in</a:t>
            </a:r>
            <a:r>
              <a:rPr lang="en-US" b="1" dirty="0"/>
              <a:t> natural language </a:t>
            </a:r>
            <a:r>
              <a:rPr lang="en-US" dirty="0"/>
              <a:t>and is thus closely related to </a:t>
            </a:r>
            <a:r>
              <a:rPr lang="en-US" b="1" dirty="0"/>
              <a:t>information retrieval</a:t>
            </a:r>
            <a:r>
              <a:rPr lang="en-US" dirty="0"/>
              <a:t>, </a:t>
            </a:r>
            <a:r>
              <a:rPr lang="en-US" b="1" dirty="0"/>
              <a:t>knowledge representation </a:t>
            </a:r>
            <a:r>
              <a:rPr lang="en-US" dirty="0"/>
              <a:t>and </a:t>
            </a:r>
            <a:r>
              <a:rPr lang="en-US" b="1" dirty="0"/>
              <a:t>computational linguistics</a:t>
            </a:r>
            <a:r>
              <a:rPr lang="en-US" dirty="0"/>
              <a:t>, a </a:t>
            </a:r>
            <a:r>
              <a:rPr lang="en-US" b="1" dirty="0"/>
              <a:t>subfield of linguistics</a:t>
            </a:r>
            <a:r>
              <a:rPr lang="en-US" dirty="0"/>
              <a:t>. Typically data is collected in </a:t>
            </a:r>
            <a:r>
              <a:rPr lang="en-US" b="1" dirty="0"/>
              <a:t>text corpora</a:t>
            </a:r>
            <a:r>
              <a:rPr lang="en-US" dirty="0"/>
              <a:t>, using either </a:t>
            </a:r>
            <a:r>
              <a:rPr lang="en-US" b="1" dirty="0"/>
              <a:t>rule-based</a:t>
            </a:r>
            <a:r>
              <a:rPr lang="en-US" dirty="0"/>
              <a:t>, </a:t>
            </a:r>
            <a:r>
              <a:rPr lang="en-US" b="1" dirty="0"/>
              <a:t>statistical</a:t>
            </a:r>
            <a:r>
              <a:rPr lang="en-US" dirty="0"/>
              <a:t> or </a:t>
            </a:r>
            <a:r>
              <a:rPr lang="en-US" b="1" dirty="0"/>
              <a:t>neural-based approaches </a:t>
            </a:r>
            <a:r>
              <a:rPr lang="en-US" dirty="0"/>
              <a:t>in machine learning and deep learning. </a:t>
            </a:r>
          </a:p>
        </p:txBody>
      </p:sp>
    </p:spTree>
    <p:extLst>
      <p:ext uri="{BB962C8B-B14F-4D97-AF65-F5344CB8AC3E}">
        <p14:creationId xmlns:p14="http://schemas.microsoft.com/office/powerpoint/2010/main" val="1991812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ED6BDE-9626-4B13-9FB8-27129FA134C0}"/>
              </a:ext>
            </a:extLst>
          </p:cNvPr>
          <p:cNvSpPr txBox="1"/>
          <p:nvPr/>
        </p:nvSpPr>
        <p:spPr>
          <a:xfrm>
            <a:off x="951470" y="1129061"/>
            <a:ext cx="97618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What is applications of </a:t>
            </a:r>
          </a:p>
          <a:p>
            <a:r>
              <a:rPr lang="en-US" sz="4400" b="1" dirty="0"/>
              <a:t>Natural language processing (NLP</a:t>
            </a:r>
            <a:r>
              <a:rPr lang="en-US" sz="4400" dirty="0"/>
              <a:t>) ???</a:t>
            </a:r>
          </a:p>
        </p:txBody>
      </p:sp>
    </p:spTree>
    <p:extLst>
      <p:ext uri="{BB962C8B-B14F-4D97-AF65-F5344CB8AC3E}">
        <p14:creationId xmlns:p14="http://schemas.microsoft.com/office/powerpoint/2010/main" val="3112138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484323-9F09-408C-8E03-EBADE5CEFD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6" b="81569"/>
          <a:stretch/>
        </p:blipFill>
        <p:spPr>
          <a:xfrm>
            <a:off x="0" y="0"/>
            <a:ext cx="7626639" cy="8039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407699-E9DB-41DA-85F8-52BC244EE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307" y="513321"/>
            <a:ext cx="3537471" cy="31348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729366-ABFA-4B06-AF75-1F62B08ED1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734"/>
          <a:stretch/>
        </p:blipFill>
        <p:spPr>
          <a:xfrm>
            <a:off x="0" y="3566510"/>
            <a:ext cx="10469436" cy="30372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D73CAD-A7CF-4918-833C-4C7FCD814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335" y="1013209"/>
            <a:ext cx="3875222" cy="26349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F7B202-88F1-422A-A7E7-178A27E3BC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0752" y="883687"/>
            <a:ext cx="3910616" cy="240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68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434</Words>
  <Application>Microsoft Office PowerPoint</Application>
  <PresentationFormat>Широкоэкранный</PresentationFormat>
  <Paragraphs>39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Inter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fofans89</dc:creator>
  <cp:lastModifiedBy>Общий ноут</cp:lastModifiedBy>
  <cp:revision>29</cp:revision>
  <dcterms:created xsi:type="dcterms:W3CDTF">2025-01-21T08:28:41Z</dcterms:created>
  <dcterms:modified xsi:type="dcterms:W3CDTF">2025-01-30T09:15:21Z</dcterms:modified>
</cp:coreProperties>
</file>

<file path=docProps/thumbnail.jpeg>
</file>